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260" r:id="rId7"/>
    <p:sldId id="277" r:id="rId8"/>
    <p:sldId id="278" r:id="rId9"/>
    <p:sldId id="279" r:id="rId10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3163"/>
    <a:srgbClr val="2E0C1F"/>
    <a:srgbClr val="E1E1E1"/>
    <a:srgbClr val="AA2C71"/>
    <a:srgbClr val="A62C6F"/>
    <a:srgbClr val="F9E7F1"/>
    <a:srgbClr val="852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C2479A1-F579-49A9-B4BC-D027669D95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26B178-5E85-4DEB-9211-8DE092C635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B8934-52F4-426C-A2ED-7A5A6282BAD0}" type="datetime1">
              <a:rPr lang="ru-RU" smtClean="0"/>
              <a:t>04.12.2022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4DD5A1-CDC8-4322-835C-75B848EE60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84B1F5-3F96-49B3-8C9A-B6AAFB92F3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96285-A69B-47DB-BC0C-068C13610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608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47DA66-B3E3-437B-8FC5-B0E11E6A7170}" type="datetime1">
              <a:rPr lang="ru-RU" noProof="0" smtClean="0"/>
              <a:t>04.12.2022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2E1C88-3939-4832-BAAB-091D6FA96EB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105004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Удалите этот слайд, когда вы завершите подготовку остальных слайдов.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12E1C88-3939-4832-BAAB-091D6FA96E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598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E1C88-3939-4832-BAAB-091D6FA96EB5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87661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E1C88-3939-4832-BAAB-091D6FA96EB5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18595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E1C88-3939-4832-BAAB-091D6FA96EB5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4466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E1C88-3939-4832-BAAB-091D6FA96EB5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6282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E1C88-3939-4832-BAAB-091D6FA96EB5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6125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 bwMode="white">
          <a:xfrm>
            <a:off x="464567" y="3085765"/>
            <a:ext cx="11262866" cy="33048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8000">
                <a:schemeClr val="accent2">
                  <a:lumMod val="7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99226" y="1020431"/>
            <a:ext cx="10993549" cy="1475013"/>
          </a:xfrm>
          <a:effectLst/>
        </p:spPr>
        <p:txBody>
          <a:bodyPr rtlCol="0" anchor="ctr" anchorCtr="0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02820519-4FCA-4CD4-B509-B11A098F3438}" type="datetime8">
              <a:rPr lang="ru-RU" noProof="0" smtClean="0"/>
              <a:t>04.12.2022 16:11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6884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/>
          <p:cNvSpPr>
            <a:spLocks noChangeAspect="1"/>
          </p:cNvSpPr>
          <p:nvPr/>
        </p:nvSpPr>
        <p:spPr bwMode="white">
          <a:xfrm>
            <a:off x="447817" y="5141973"/>
            <a:ext cx="11298200" cy="127470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9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D111BD8-AC77-4888-861B-8D89FE92A05D}" type="datetime8">
              <a:rPr lang="ru-RU" noProof="0" smtClean="0"/>
              <a:t>04.12.2022 16:11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1697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79219D-F9C5-437E-A37D-E52F9C747077}" type="datetime8">
              <a:rPr lang="ru-RU" noProof="0" smtClean="0"/>
              <a:t>04.12.2022 16:11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6921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C994CB-2BC6-164B-80D4-304B4CB6D8C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6ABC70-E83A-40EC-8F66-7A466C2B63C1}" type="datetime8">
              <a:rPr lang="ru-RU" noProof="0" smtClean="0"/>
              <a:t>04.12.2022 16:11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C5C3056E-1632-4A65-A24F-3F10A1450A6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Заголовок 1">
            <a:extLst>
              <a:ext uri="{FF2B5EF4-FFF2-40B4-BE49-F238E27FC236}">
                <a16:creationId xmlns:a16="http://schemas.microsoft.com/office/drawing/2014/main" id="{B5BE0FDB-DB48-E242-8A1F-5B06F79B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4665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440286" y="614407"/>
            <a:ext cx="5655714" cy="524439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5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295292" y="773724"/>
            <a:ext cx="5315516" cy="4958862"/>
          </a:xfrm>
        </p:spPr>
        <p:txBody>
          <a:bodyPr rtlCol="0"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773724"/>
            <a:ext cx="5388785" cy="495886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D7B237-23E7-457C-8167-3AFBD3D561B6}" type="datetime8">
              <a:rPr lang="ru-RU" noProof="0" smtClean="0"/>
              <a:t>04.12.2022 16:11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C5C3056E-1632-4A65-A24F-3F10A1450A6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3782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 bwMode="white">
          <a:xfrm>
            <a:off x="447817" y="5141974"/>
            <a:ext cx="11290860" cy="1258827"/>
          </a:xfrm>
          <a:prstGeom prst="rect">
            <a:avLst/>
          </a:prstGeom>
          <a:gradFill flip="none" rotWithShape="1">
            <a:gsLst>
              <a:gs pos="100000">
                <a:srgbClr val="903163"/>
              </a:gs>
              <a:gs pos="60000">
                <a:schemeClr val="accent1">
                  <a:lumMod val="95000"/>
                  <a:lumOff val="5000"/>
                </a:schemeClr>
              </a:gs>
              <a:gs pos="1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A8814AC-2270-4838-988B-68D8EBE782EB}" type="datetime8">
              <a:rPr lang="ru-RU" noProof="0" smtClean="0"/>
              <a:t>04.12.2022 16:11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924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ED8D8D-D04B-4B69-9788-069BAA51E881}" type="datetime8">
              <a:rPr lang="ru-RU" noProof="0" smtClean="0"/>
              <a:t>04.12.2022 16:11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3696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3 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 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7739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8119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FF97B57-F5C4-4836-A8F1-DEDF1BA38BE0}" type="datetime8">
              <a:rPr lang="ru-RU" noProof="0" smtClean="0"/>
              <a:t>04.12.2022 16:11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23" name="Объект 3">
            <a:extLst>
              <a:ext uri="{FF2B5EF4-FFF2-40B4-BE49-F238E27FC236}">
                <a16:creationId xmlns:a16="http://schemas.microsoft.com/office/drawing/2014/main" id="{6D289ABA-BA71-41AF-AA30-58CB8F426F6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45430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2" name="Объект 3">
            <a:extLst>
              <a:ext uri="{FF2B5EF4-FFF2-40B4-BE49-F238E27FC236}">
                <a16:creationId xmlns:a16="http://schemas.microsoft.com/office/drawing/2014/main" id="{C06DFC81-3912-4844-B25C-E1D7CBCD80A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0041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Текст 2">
            <a:extLst>
              <a:ext uri="{FF2B5EF4-FFF2-40B4-BE49-F238E27FC236}">
                <a16:creationId xmlns:a16="http://schemas.microsoft.com/office/drawing/2014/main" id="{11556C46-FD2A-4916-B30C-DB066CAEA47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41852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2328988-0888-4C1A-8F73-17D455B6F8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4180115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81892BA-72AB-4029-BF58-4D6F90C436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962123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Текст 2">
            <a:extLst>
              <a:ext uri="{FF2B5EF4-FFF2-40B4-BE49-F238E27FC236}">
                <a16:creationId xmlns:a16="http://schemas.microsoft.com/office/drawing/2014/main" id="{8E232301-6803-418F-8637-ABBAC64416D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9683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119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 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3" y="2250892"/>
            <a:ext cx="5393102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217707" y="2250892"/>
            <a:ext cx="5393102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46ED3AB-5B27-4BD0-8843-22DC8B1400D7}" type="datetime8">
              <a:rPr lang="ru-RU" noProof="0" smtClean="0"/>
              <a:t>04.12.2022 16:11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1669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4C4D89-0DC8-477F-8F68-26657ECE25D1}" type="datetime8">
              <a:rPr lang="ru-RU" noProof="0" smtClean="0"/>
              <a:t>04.12.2022 16:11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Заголовок 1">
            <a:extLst>
              <a:ext uri="{FF2B5EF4-FFF2-40B4-BE49-F238E27FC236}">
                <a16:creationId xmlns:a16="http://schemas.microsoft.com/office/drawing/2014/main" id="{5CEC16FA-81A4-6F41-9FCE-6262A453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4544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358E66DC-3648-46F0-856B-14A3437EA7C3}" type="datetime8">
              <a:rPr lang="ru-RU" noProof="0" smtClean="0"/>
              <a:t>04.12.2022 16:11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FBB0525-CFF9-4A39-B5EA-57925399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8586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8D9912C3-7888-4E08-83DA-AB1313639487}" type="datetime8">
              <a:rPr lang="ru-RU" noProof="0" smtClean="0"/>
              <a:t>04.12.2022 16:11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C5C3056E-1632-4A65-A24F-3F10A1450A6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 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 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073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73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9EA0F-FD88-464F-99D9-0E151D11E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9697" y="632452"/>
            <a:ext cx="4611127" cy="1639331"/>
          </a:xfrm>
        </p:spPr>
        <p:txBody>
          <a:bodyPr rtlCol="0" anchor="ctr">
            <a:normAutofit fontScale="90000"/>
          </a:bodyPr>
          <a:lstStyle/>
          <a:p>
            <a:r>
              <a:rPr lang="ru-RU" sz="2700" b="1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700" b="1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700" b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700" b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700" b="1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700" b="1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700" b="1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700" b="1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1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муниципальное бюджетное дошкольное образовательное учреждение </a:t>
            </a:r>
            <a:br>
              <a:rPr lang="ru-RU" sz="1600" b="1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1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– детский сад № 96 города Орла</a:t>
            </a:r>
            <a:br>
              <a:rPr lang="ru-RU" sz="1600" b="1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1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МАСТЕР </a:t>
            </a:r>
            <a:r>
              <a:rPr lang="ru-RU" sz="31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КЛАСС </a:t>
            </a:r>
            <a:r>
              <a:rPr lang="ru-RU" sz="31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1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1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1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dirty="0" smtClean="0">
                <a:solidFill>
                  <a:srgbClr val="00B050"/>
                </a:solidFill>
              </a:rPr>
              <a:t> 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22075" y="2346427"/>
            <a:ext cx="655731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b="1" i="1" cap="all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« ШКАТУЛКА РЕМЕСЕЛ»</a:t>
            </a:r>
            <a:br>
              <a:rPr lang="ru-RU" sz="3100" b="1" i="1" cap="all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32" y="4308736"/>
            <a:ext cx="121508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i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Климкина  Марина </a:t>
            </a:r>
            <a:r>
              <a:rPr lang="ru-RU" sz="2400" b="1" i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Генадьевна,</a:t>
            </a:r>
            <a:endParaRPr lang="en-US" sz="2400" b="1" i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i="1" dirty="0">
                <a:ln w="6600">
                  <a:solidFill>
                    <a:srgbClr val="903163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90316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ВКК</a:t>
            </a:r>
          </a:p>
          <a:p>
            <a:pPr algn="ctr"/>
            <a:endParaRPr lang="en-US" sz="2400" b="1" i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ОРЕЛ-2022</a:t>
            </a:r>
            <a:endParaRPr lang="en-US" sz="2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2" y="512806"/>
            <a:ext cx="6293708" cy="4195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6037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Графический объект 3" descr="Преподаватель">
            <a:extLst>
              <a:ext uri="{FF2B5EF4-FFF2-40B4-BE49-F238E27FC236}">
                <a16:creationId xmlns:a16="http://schemas.microsoft.com/office/drawing/2014/main" id="{5614277E-CACC-4F9D-8C27-FB73FCBFB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3925" y="633056"/>
            <a:ext cx="1152000" cy="1152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25" y="714890"/>
            <a:ext cx="11029616" cy="988332"/>
          </a:xfrm>
        </p:spPr>
        <p:txBody>
          <a:bodyPr rtlCol="0"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Общая информация о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кандидате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9386" y="1866891"/>
            <a:ext cx="11029615" cy="4846948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buClr>
                <a:srgbClr val="903163"/>
              </a:buClr>
            </a:pPr>
            <a:r>
              <a:rPr lang="ru-RU" sz="1400" b="1" i="1" u="sng" dirty="0" smtClean="0">
                <a:solidFill>
                  <a:srgbClr val="9031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ПРОВЕДЕНИЯ: </a:t>
            </a:r>
            <a:r>
              <a:rPr lang="ru-RU" sz="1400" b="1" i="1" dirty="0" smtClean="0">
                <a:solidFill>
                  <a:srgbClr val="9031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903163"/>
              </a:buClr>
            </a:pPr>
            <a:endParaRPr lang="ru-RU" sz="1400" b="1" i="1" u="sng" dirty="0" smtClean="0">
              <a:solidFill>
                <a:srgbClr val="9031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903163"/>
              </a:buClr>
            </a:pPr>
            <a:r>
              <a:rPr lang="ru-RU" sz="1400" b="1" i="1" u="sng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</a:t>
            </a:r>
            <a:r>
              <a:rPr lang="ru-RU" sz="1400" b="1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ШКАТУЛКА РЕМЕСЕЛ»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903163"/>
              </a:buClr>
            </a:pPr>
            <a:endParaRPr lang="ru-RU" sz="1400" b="1" i="1" dirty="0" smtClean="0">
              <a:solidFill>
                <a:srgbClr val="90316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903163"/>
              </a:buClr>
            </a:pPr>
            <a:r>
              <a:rPr lang="ru-RU" sz="1400" b="1" i="1" u="sng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</a:t>
            </a:r>
            <a:r>
              <a:rPr lang="ru-RU" sz="1400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400" b="1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МАСТЕР-КЛАСС  РАСЧИТАН НА ПЕДАГОГОВ, РАБОТАЮЩИХ   С ДЕТЬМИ СТАРШЕГО ДОШКОЛЬНОГО ВОЗРАСТА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903163"/>
              </a:buClr>
            </a:pPr>
            <a:endParaRPr lang="ru-RU" sz="1400" b="1" i="1" dirty="0" smtClean="0">
              <a:solidFill>
                <a:srgbClr val="90316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903163"/>
              </a:buClr>
            </a:pPr>
            <a:r>
              <a:rPr lang="ru-RU" sz="1400" b="1" i="1" u="sng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1400" b="1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ПРИОБЩЕНИЕ  К ДУХОВНО-НРАВСТВЕННЫМ ЦЕННОСТЯМ И ВОСПИТАНИЕ ГОТОВНОСТИ СЛЕДОВАТЬ ИМ.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903163"/>
              </a:buClr>
            </a:pPr>
            <a:endParaRPr lang="ru-RU" sz="1400" b="1" i="1" dirty="0" smtClean="0">
              <a:solidFill>
                <a:srgbClr val="90316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903163"/>
              </a:buClr>
            </a:pPr>
            <a:r>
              <a:rPr lang="ru-RU" sz="1400" b="1" i="1" u="sng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903163"/>
              </a:buClr>
            </a:pPr>
            <a:r>
              <a:rPr lang="ru-RU" sz="1400" b="1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 УЧАСТНИКОВ МАСТЕР-КЛАССА С АВТОРСКИМ ДИДАКТИЧЕСКИМ ПОСОБИЕМ « ШКАТУЛКА МАСТЕРОВ» И ПРИМЕНЕНИЯ ДАННОГО ПОСОБИЯ ;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903163"/>
              </a:buClr>
            </a:pPr>
            <a:r>
              <a:rPr lang="ru-RU" sz="1400" b="1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ПОВЫСИТЬ  УРОВЕНЬ ПРОФЕССИОНАЛЬНОЙ КОМПЕТЕНЦИИ УЧАСТНИКОВ МАСТЕР-КЛАССА ПО ФОРМИРОВАНИЮ   ДУХОВНО- НРАВСТВЕННЫХ КАЧЕСТВ ДОШКОЛЬНИКОВ;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903163"/>
              </a:buClr>
            </a:pPr>
            <a:r>
              <a:rPr lang="ru-RU" sz="1400" b="1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РАЗВИТИЮ МОТИВАЦИИ  ДЛЯ  ИСПОЛЬЗОВАНИЯ  ИННОВАЦИОННЫХ ФОРМ  И НОВЫХ ТЕХНОЛОГИЙ ОБУЧЕНИЯ И ВАОСПИТАНИЯ.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903163"/>
              </a:buClr>
            </a:pPr>
            <a:endParaRPr lang="ru-RU" sz="1400" b="1" i="1" dirty="0" smtClean="0">
              <a:solidFill>
                <a:srgbClr val="90316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903163"/>
              </a:buClr>
            </a:pPr>
            <a:r>
              <a:rPr lang="ru-RU" sz="1400" b="1" i="1" u="sng" dirty="0" smtClean="0">
                <a:solidFill>
                  <a:srgbClr val="9031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 И ПРИЕМЫ: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Clr>
                <a:srgbClr val="903163"/>
              </a:buClr>
              <a:buNone/>
            </a:pPr>
            <a:r>
              <a:rPr lang="ru-RU" sz="1400" b="1" i="1" u="sng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СЛОВЕСНЫЕ МЕТОДЫ: БЕСЕДА, ДИССКУСИЯ, ПОЯСНЕНИЯ, ВОПРОСЫ, ВЫРАЗИТЕЛЬНОЕ ЧТЕНИЕ СТИХОТВОРЕНИЯ;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Clr>
                <a:srgbClr val="903163"/>
              </a:buClr>
              <a:buNone/>
            </a:pPr>
            <a:r>
              <a:rPr lang="ru-RU" sz="1400" b="1" i="1" u="sng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НАГЛЯДНЫЕ МЕТОДЫ: ДЕМОНСТРАЦИЯ НАГЛЯДНЫХ ПОСОБИЙ;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Clr>
                <a:srgbClr val="903163"/>
              </a:buClr>
              <a:buNone/>
            </a:pPr>
            <a:r>
              <a:rPr lang="ru-RU" sz="1400" b="1" i="1" u="sng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ПРАКТИЧЕСКИЕ МЕТОДЫ: РОСПИСЬ ДЫМКОВСКИХ ИГРУШЕК;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Clr>
                <a:srgbClr val="903163"/>
              </a:buClr>
              <a:buNone/>
            </a:pPr>
            <a:r>
              <a:rPr lang="ru-RU" sz="1400" b="1" i="1" u="sng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ИГРОВЫЕ МЕТОДЫ.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Clr>
                <a:srgbClr val="903163"/>
              </a:buClr>
              <a:buNone/>
            </a:pPr>
            <a:endParaRPr lang="ru-RU" sz="1400" b="1" i="1" u="sng" dirty="0" smtClean="0">
              <a:solidFill>
                <a:srgbClr val="90316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903163"/>
              </a:buClr>
              <a:buFont typeface="Wingdings" panose="05000000000000000000" pitchFamily="2" charset="2"/>
              <a:buChar char="§"/>
            </a:pPr>
            <a:r>
              <a:rPr lang="ru-RU" sz="1400" b="1" i="1" u="sng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МАТЕРИАЛЬНО-ТЕХНИЧЕСКОЕ ОБЕСПЕЧЕНИЕ: </a:t>
            </a:r>
            <a:r>
              <a:rPr lang="ru-RU" sz="1400" b="1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АВТОРСКОЕ ДИДАКТИЧЕСКОЕ ПОСОБИЕ </a:t>
            </a:r>
            <a:r>
              <a:rPr lang="ru-RU" sz="1400" b="1" i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ШКАТУЛКА МАСТЕРОВ</a:t>
            </a:r>
            <a:r>
              <a:rPr lang="ru-RU" sz="1400" b="1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ГЛИНЯНЫЕ ИРУШКИ, КРАСКИ, КИСТОЧКИ.</a:t>
            </a:r>
            <a:endParaRPr lang="ru-RU" sz="1400" b="1" i="1" u="sng" dirty="0" smtClean="0">
              <a:solidFill>
                <a:srgbClr val="90316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903163"/>
              </a:buClr>
            </a:pPr>
            <a:endParaRPr lang="ru-RU" sz="1400" b="1" i="1" u="sng" dirty="0" smtClean="0">
              <a:solidFill>
                <a:srgbClr val="90316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903163"/>
              </a:buClr>
            </a:pPr>
            <a:r>
              <a:rPr lang="ru-RU" sz="1400" b="1" i="1" u="sng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УЧАСТНИКИ: </a:t>
            </a:r>
            <a:r>
              <a:rPr lang="ru-RU" sz="1400" b="1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ЧЕЛОВЕК.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903163"/>
              </a:buClr>
            </a:pPr>
            <a:endParaRPr lang="ru-RU" sz="1400" b="1" i="1" dirty="0" smtClean="0">
              <a:solidFill>
                <a:srgbClr val="90316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903163"/>
              </a:buClr>
            </a:pPr>
            <a:r>
              <a:rPr lang="ru-RU" sz="1400" b="1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ПРОВЕДЕНИЯ: 15 МИНУТ. </a:t>
            </a:r>
            <a:endParaRPr lang="ru-RU" sz="1400" b="1" i="1" u="sng" dirty="0" smtClean="0">
              <a:solidFill>
                <a:srgbClr val="90316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b="1" i="1" u="sng" dirty="0">
              <a:solidFill>
                <a:srgbClr val="90316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b="1" i="1" dirty="0" smtClean="0">
              <a:solidFill>
                <a:srgbClr val="9031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i="1" dirty="0">
              <a:solidFill>
                <a:srgbClr val="9031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3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860245"/>
          </a:xfrm>
        </p:spPr>
        <p:txBody>
          <a:bodyPr rtlCol="0"/>
          <a:lstStyle/>
          <a:p>
            <a:pPr rtl="0"/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Графический объект 4" descr="Контрольный список">
            <a:extLst>
              <a:ext uri="{FF2B5EF4-FFF2-40B4-BE49-F238E27FC236}">
                <a16:creationId xmlns:a16="http://schemas.microsoft.com/office/drawing/2014/main" id="{DEF978AA-586E-4790-8E74-51E8F5CE4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83957" y="729658"/>
            <a:ext cx="9819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ХОД МАСТЕР-КЛАСС «ШКАТУЛКА РЕМЕСЕЛ»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9069" y="2097976"/>
            <a:ext cx="1081173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1400" b="1" i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Педагог: </a:t>
            </a:r>
            <a:endParaRPr lang="ru-RU" sz="1100" i="1" dirty="0">
              <a:solidFill>
                <a:srgbClr val="90316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4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Здравствуйте, уважаемые коллеги! Рада </a:t>
            </a:r>
            <a:r>
              <a:rPr lang="ru-RU" sz="1400" i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 всех приветствовать на моем мастер – классе «Карусель ремесел».  Свой мастер-класс я хочу начать вопросом  из песни </a:t>
            </a:r>
            <a:r>
              <a:rPr lang="ru-RU" sz="1400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Вениамина </a:t>
            </a:r>
            <a:r>
              <a:rPr lang="ru-RU" sz="1400" i="1" dirty="0" err="1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Баснера</a:t>
            </a:r>
            <a:r>
              <a:rPr lang="ru-RU" sz="1400" i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на </a:t>
            </a:r>
            <a:r>
              <a:rPr lang="ru-RU" sz="1400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 Михаила Матусовского: </a:t>
            </a:r>
            <a:r>
              <a:rPr lang="ru-RU" sz="1400" i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чего начинается Родина», и попрошу Вас ответить на этот вопрос.</a:t>
            </a:r>
            <a:endParaRPr lang="ru-RU" sz="1100" i="1" dirty="0">
              <a:solidFill>
                <a:srgbClr val="90316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400" b="1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Педагог: </a:t>
            </a:r>
            <a:r>
              <a:rPr lang="ru-RU" sz="14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из нас ответил на этот вопрос по-своему. У каждого из нас при слове Родина возникают вполне конкретные образы.  А, для меня Родина - это дом моих родителей, это запах парного молока и вкус свежеиспечённого хлеба. Родина — это то, куда хочется возвращаться снова и снова. Чувствовать   гордость, знать и хранить ее традиции.   </a:t>
            </a:r>
            <a:endParaRPr lang="ru-RU" sz="1100" i="1" dirty="0">
              <a:solidFill>
                <a:srgbClr val="90316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1400" b="1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Педагог:</a:t>
            </a:r>
            <a:r>
              <a:rPr lang="ru-RU" sz="14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Мы не случайно, говорим о Родине, сегодня среди наиболее острых вопросов духовно- нравственного воспитания стоит вопрос формирования у дошкольника ценностного отношения к Родине. </a:t>
            </a:r>
            <a:r>
              <a:rPr lang="ru-RU" sz="1400" i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нами стоит задача увлекательно и эффективно проводить работу по данному   направлению.  </a:t>
            </a:r>
            <a:endParaRPr lang="ru-RU" sz="1100" i="1" dirty="0">
              <a:solidFill>
                <a:srgbClr val="90316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400" i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Я думаю, Вы, согласитесь, что каждый из нас по-своему формирует, воспитывает ценностное отношение к своей родине.    Но мой девиз: </a:t>
            </a:r>
            <a:r>
              <a:rPr lang="ru-RU" sz="1400" b="1" i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«Нельзя построить будущего, без прошлого!</a:t>
            </a:r>
            <a:r>
              <a:rPr lang="ru-RU" sz="1400" i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И сегодня мы с вами совершим путешествие в сказочный мир красоты, добра, в мир ярких красок и</a:t>
            </a:r>
            <a:endParaRPr lang="ru-RU" sz="1100" i="1" dirty="0">
              <a:solidFill>
                <a:srgbClr val="90316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400" i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удивительных творений народных умельцев, используя авторское дидактического пособия - «Шкатулка «Секреты мастеров».</a:t>
            </a:r>
            <a:endParaRPr lang="ru-RU" sz="1100" i="1" dirty="0">
              <a:solidFill>
                <a:srgbClr val="90316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0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860245"/>
          </a:xfrm>
        </p:spPr>
        <p:txBody>
          <a:bodyPr rtlCol="0"/>
          <a:lstStyle/>
          <a:p>
            <a:pPr rtl="0"/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Графический объект 4" descr="Контрольный список">
            <a:extLst>
              <a:ext uri="{FF2B5EF4-FFF2-40B4-BE49-F238E27FC236}">
                <a16:creationId xmlns:a16="http://schemas.microsoft.com/office/drawing/2014/main" id="{DEF978AA-586E-4790-8E74-51E8F5CE4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83957" y="729658"/>
            <a:ext cx="9819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ХОД МАСТЕР-КЛАСС «ШКАТУЛКА РЕМЕСЕЛ»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558" y="2223741"/>
            <a:ext cx="10733902" cy="4127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1200" b="1" i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</a:t>
            </a:r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Коллеги, название Шкатулка «Секреты мастеров» вам о чем-то говорит?</a:t>
            </a:r>
          </a:p>
          <a:p>
            <a:pPr algn="just">
              <a:spcAft>
                <a:spcPts val="1000"/>
              </a:spcAft>
            </a:pPr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200" b="1" i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</a:t>
            </a:r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Совершенно верно. В этой шкатулке хранятся секреты народных мастеров, умельцев. Но как Вы, наверное, догадались, шкатулку открыть не так уж просто, нужно подобрать ключик, или выполнить определенное задание. </a:t>
            </a:r>
            <a:endParaRPr lang="ru-RU" sz="1200" i="1" dirty="0" smtClean="0">
              <a:solidFill>
                <a:srgbClr val="90316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1000"/>
              </a:spcAft>
            </a:pPr>
            <a:r>
              <a:rPr lang="ru-RU" sz="1200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Обратите внимание сколько много лепестков – крышечек, собрав которые вместе, мы сможем не только открыть шкатулку, но и узнать с каким народным промыслом мы познакомимся.</a:t>
            </a:r>
          </a:p>
          <a:p>
            <a:pPr algn="just">
              <a:spcAft>
                <a:spcPts val="1000"/>
              </a:spcAft>
            </a:pPr>
            <a:r>
              <a:rPr lang="ru-RU" sz="1200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коллеги. Возьмите по одному лепестку, и постарайтесь, собрав их вместе, создать рисунок. (участники под сопровождение русской веселой мелодии собирают лепестки – крышечки на центральной стороне шкатулки дымковскую игрушку – карусель). </a:t>
            </a:r>
          </a:p>
          <a:p>
            <a:pPr>
              <a:spcAft>
                <a:spcPts val="1000"/>
              </a:spcAft>
            </a:pPr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Вы, все уже догадались, с каким народным промыслом мы сегодня познакомимся? (Ответы педагогов</a:t>
            </a:r>
            <a:r>
              <a:rPr lang="ru-RU" sz="1200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  Обратите внимание, роспись представляет собой броский, контрастный орнамент, но н</a:t>
            </a:r>
            <a:r>
              <a:rPr lang="ru-RU" sz="1200" i="1" spc="30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есмотря на кажущуюся сложность, он состоит из простых элементов. Назовите каких: (кружков, полосок, точек, клетки).</a:t>
            </a:r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000"/>
              </a:spcAft>
            </a:pPr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Расписные   карусели,</a:t>
            </a:r>
            <a:b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Шум, задорное веселье.</a:t>
            </a:r>
            <a:b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Приглашаем прокатиться</a:t>
            </a:r>
            <a:b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с нами веселиться.</a:t>
            </a:r>
          </a:p>
          <a:p>
            <a:pPr>
              <a:spcAft>
                <a:spcPts val="1000"/>
              </a:spcAft>
            </a:pPr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spc="30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Уважаемые коллеги, предлагаю </a:t>
            </a:r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Вам заглянуть внутрь шкатулки. Что вы видите. (Глиняные игрушки). Ну вот пришло время  </a:t>
            </a:r>
            <a:r>
              <a:rPr lang="ru-RU" sz="1200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</a:t>
            </a:r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расписать. А после того как распишем, все они встретятся и познакомятся на дымковской карусели.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solidFill>
                <a:srgbClr val="90316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83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9"/>
            <a:ext cx="11029616" cy="726952"/>
          </a:xfrm>
        </p:spPr>
        <p:txBody>
          <a:bodyPr rtlCol="0"/>
          <a:lstStyle/>
          <a:p>
            <a:pPr rtl="0"/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Графический объект 4" descr="Контрольный список">
            <a:extLst>
              <a:ext uri="{FF2B5EF4-FFF2-40B4-BE49-F238E27FC236}">
                <a16:creationId xmlns:a16="http://schemas.microsoft.com/office/drawing/2014/main" id="{DEF978AA-586E-4790-8E74-51E8F5CE4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8671" y="729658"/>
            <a:ext cx="9819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ХОД МАСТЕР-КЛАСС «ШКАТУЛКА РЕМЕСЕЛ»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3254" y="2097976"/>
            <a:ext cx="98854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0918" y="2097976"/>
            <a:ext cx="1043322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Практическая деятельность. </a:t>
            </a:r>
            <a:r>
              <a:rPr lang="ru-RU" sz="1200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Участники мастер-класса под музыкальное сопровождение </a:t>
            </a:r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расписывать </a:t>
            </a:r>
            <a:r>
              <a:rPr lang="ru-RU" sz="1200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глиняные игрушки.  При выполнении работы педагог подходит к каждому участнику мастер - класса, читая  стихотворение</a:t>
            </a:r>
            <a:r>
              <a:rPr lang="ru-RU" sz="1200" i="1" dirty="0" smtClean="0">
                <a:solidFill>
                  <a:srgbClr val="90316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ru-RU" sz="1200" i="1" dirty="0">
              <a:solidFill>
                <a:srgbClr val="90316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200" i="1" dirty="0" smtClean="0">
              <a:solidFill>
                <a:srgbClr val="90316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дымковской игрушке — русская </a:t>
            </a:r>
            <a:r>
              <a:rPr lang="ru-RU" sz="1200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душа,</a:t>
            </a:r>
            <a:br>
              <a:rPr lang="ru-RU" sz="1200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Барышня</a:t>
            </a:r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пастушка- ярка, </a:t>
            </a:r>
            <a:r>
              <a:rPr lang="ru-RU" sz="1200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хороша.                                                                                                                                                                                                                                                                       Конь</a:t>
            </a:r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баран, овечка, что такого в них?</a:t>
            </a:r>
            <a:b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Солнца отблеск, речка день горел, </a:t>
            </a:r>
            <a:r>
              <a:rPr lang="ru-RU" sz="1200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затих.</a:t>
            </a:r>
          </a:p>
          <a:p>
            <a:r>
              <a:rPr lang="ru-RU" sz="1200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Белая основа, будто молоко.</a:t>
            </a:r>
            <a:br>
              <a:rPr lang="ru-RU" sz="1200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Приглядитесь снова, может облако.</a:t>
            </a:r>
          </a:p>
          <a:p>
            <a:r>
              <a:rPr lang="ru-RU" sz="1200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</a:t>
            </a:r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лет по свету скачут те коньки?</a:t>
            </a:r>
            <a:b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Грусти совсем нету, ярки огоньки.</a:t>
            </a:r>
          </a:p>
          <a:p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теплом согреюсь, к празднику прильну.</a:t>
            </a:r>
            <a:b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дерзну, осмелюсь, глины наберу.</a:t>
            </a:r>
          </a:p>
          <a:p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слеплю я праздник, чтоб светилось всё!</a:t>
            </a:r>
            <a:b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Время сложно дразнит в силе ремесло.</a:t>
            </a:r>
          </a:p>
          <a:p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глине я касаюсь, мягка и влажна.</a:t>
            </a:r>
            <a:b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доброте купаюсь, жизнь, так сложна,</a:t>
            </a:r>
          </a:p>
          <a:p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 леплю игрушку, всё проходит враз,</a:t>
            </a:r>
            <a:b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Барыню, пастушку, целый русский сказ,</a:t>
            </a:r>
          </a:p>
          <a:p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Слишком она ярка, в мире, что вокруг</a:t>
            </a:r>
            <a:r>
              <a:rPr lang="ru-RU" sz="1200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свечи огарка замыкаю круг.</a:t>
            </a:r>
          </a:p>
          <a:p>
            <a:endParaRPr lang="ru-RU" sz="1200" dirty="0">
              <a:solidFill>
                <a:srgbClr val="90316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9221" y="2518367"/>
            <a:ext cx="4390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i="1" dirty="0" smtClean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Выберу </a:t>
            </a:r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краски, тёмных, ни одной.</a:t>
            </a:r>
            <a:b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Всё блужу по сказке с дымковской страной.</a:t>
            </a:r>
          </a:p>
          <a:p>
            <a:pPr lvl="0"/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одной чтоб света вдосталь и сполна.</a:t>
            </a:r>
            <a:b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Звонкая монета, снова тишина.</a:t>
            </a:r>
          </a:p>
          <a:p>
            <a:pPr lvl="0"/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Этот яркий праздник подарю для всех!</a:t>
            </a:r>
            <a:b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Сюжет новый дразнит, близится успех.</a:t>
            </a:r>
          </a:p>
          <a:p>
            <a:pPr lvl="0"/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Пусть горят игрушки, пусть дарят тепло,</a:t>
            </a:r>
            <a:b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i="1" dirty="0">
                <a:solidFill>
                  <a:srgbClr val="90316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Празднику подружки, с ними так светло!</a:t>
            </a:r>
            <a:endParaRPr lang="ru-RU" sz="1200" i="1" dirty="0">
              <a:solidFill>
                <a:srgbClr val="90316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221" y="4022125"/>
            <a:ext cx="4154959" cy="2662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860245"/>
          </a:xfrm>
        </p:spPr>
        <p:txBody>
          <a:bodyPr rtlCol="0"/>
          <a:lstStyle/>
          <a:p>
            <a:pPr rtl="0"/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Графический объект 4" descr="Контрольный список">
            <a:extLst>
              <a:ext uri="{FF2B5EF4-FFF2-40B4-BE49-F238E27FC236}">
                <a16:creationId xmlns:a16="http://schemas.microsoft.com/office/drawing/2014/main" id="{DEF978AA-586E-4790-8E74-51E8F5CE4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83957" y="729658"/>
            <a:ext cx="9819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ХОД МАСТЕР-КЛАСС «ШКАТУЛКА РЕМЕСЕЛ»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199" y="3948924"/>
            <a:ext cx="6219882" cy="233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Я уверена: главный смысл широкого применения народного декоративного искусства в работе с дошкольниками – это воспитание предпосылок чувства глубокой любви к своей Родине, к своему народу, чувства патриотизма, самосознания, осознания своей национальной принадлежности. </a:t>
            </a:r>
            <a:endParaRPr lang="ru-RU" sz="1100" dirty="0">
              <a:solidFill>
                <a:srgbClr val="90316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Сложное, глубокое, осознанное чувство любви к Родине, народу формируются гораздо позднее, но только при условии, если родничок первых чувств забил в период дошкольного детства.</a:t>
            </a:r>
            <a:endParaRPr lang="ru-RU" sz="1100" dirty="0">
              <a:solidFill>
                <a:srgbClr val="90316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srgbClr val="90316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654" y="1894221"/>
            <a:ext cx="4458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9031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Рефлексивная дискуссия с </a:t>
            </a:r>
            <a:r>
              <a:rPr lang="ru-RU" dirty="0" smtClean="0">
                <a:solidFill>
                  <a:srgbClr val="9031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3654" y="2306852"/>
            <a:ext cx="239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9031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 мастер-класса</a:t>
            </a:r>
            <a:endParaRPr lang="ru-RU" dirty="0">
              <a:solidFill>
                <a:srgbClr val="9031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9200" y="2862643"/>
            <a:ext cx="602217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Коллеги, вы помните с какого вопроса начинался наш мастер-класс?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Ребята</a:t>
            </a:r>
            <a:r>
              <a:rPr lang="ru-RU" sz="1400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какие чувства вы </a:t>
            </a:r>
            <a:r>
              <a:rPr lang="ru-RU" sz="1400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испытывали, </a:t>
            </a:r>
            <a:r>
              <a:rPr lang="ru-RU" sz="1400" dirty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sz="1400" dirty="0" smtClean="0">
                <a:solidFill>
                  <a:srgbClr val="9031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чувствовали, когда расписывали дымковскую игрушки.?   </a:t>
            </a:r>
            <a:endParaRPr lang="ru-RU" sz="1100" dirty="0">
              <a:solidFill>
                <a:srgbClr val="90316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081" y="2607270"/>
            <a:ext cx="5616570" cy="374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ustom 2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010_TF00315753" id="{631149A1-011A-45E4-9F57-2335CCF887A7}" vid="{5B467B52-6233-434E-AB57-8B3ADBE0F66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53253B1-1887-43EF-BBA6-7E1941C427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58AF07-9E42-47AF-83DF-C9E8FADF71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C4EF74-2977-4065-95FE-55F8E4B639D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правил совместной работы на занятии</Template>
  <TotalTime>0</TotalTime>
  <Words>573</Words>
  <Application>Microsoft Office PowerPoint</Application>
  <PresentationFormat>Широкоэкранный</PresentationFormat>
  <Paragraphs>83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Candara</vt:lpstr>
      <vt:lpstr>Times New Roman</vt:lpstr>
      <vt:lpstr>Wingdings</vt:lpstr>
      <vt:lpstr>Wingdings 2</vt:lpstr>
      <vt:lpstr>Дивиденд</vt:lpstr>
      <vt:lpstr>    муниципальное бюджетное дошкольное образовательное учреждение  – детский сад № 96 города Орла МАСТЕР - КЛАСС     </vt:lpstr>
      <vt:lpstr>Общая информация о кандидате</vt:lpstr>
      <vt:lpstr>  </vt:lpstr>
      <vt:lpstr>  </vt:lpstr>
      <vt:lpstr> 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2022-11-21T18:46:40Z</dcterms:created>
  <dcterms:modified xsi:type="dcterms:W3CDTF">2022-12-04T14:46:10Z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